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8" r:id="rId2"/>
    <p:sldId id="259" r:id="rId3"/>
    <p:sldId id="340" r:id="rId4"/>
    <p:sldId id="314" r:id="rId5"/>
    <p:sldId id="324" r:id="rId6"/>
    <p:sldId id="329" r:id="rId7"/>
    <p:sldId id="330" r:id="rId8"/>
    <p:sldId id="316" r:id="rId9"/>
    <p:sldId id="318" r:id="rId10"/>
    <p:sldId id="315" r:id="rId11"/>
    <p:sldId id="319" r:id="rId12"/>
    <p:sldId id="317" r:id="rId13"/>
    <p:sldId id="336" r:id="rId14"/>
    <p:sldId id="320" r:id="rId15"/>
    <p:sldId id="321" r:id="rId16"/>
    <p:sldId id="322" r:id="rId17"/>
    <p:sldId id="323" r:id="rId18"/>
    <p:sldId id="310" r:id="rId19"/>
    <p:sldId id="337" r:id="rId20"/>
    <p:sldId id="261" r:id="rId21"/>
    <p:sldId id="260" r:id="rId22"/>
    <p:sldId id="311" r:id="rId23"/>
    <p:sldId id="325" r:id="rId24"/>
    <p:sldId id="326" r:id="rId25"/>
    <p:sldId id="327" r:id="rId26"/>
    <p:sldId id="328" r:id="rId27"/>
    <p:sldId id="341" r:id="rId28"/>
    <p:sldId id="275" r:id="rId29"/>
    <p:sldId id="276" r:id="rId30"/>
    <p:sldId id="277" r:id="rId31"/>
    <p:sldId id="278" r:id="rId32"/>
    <p:sldId id="279" r:id="rId33"/>
    <p:sldId id="280" r:id="rId34"/>
    <p:sldId id="284" r:id="rId35"/>
    <p:sldId id="281" r:id="rId36"/>
    <p:sldId id="282" r:id="rId37"/>
    <p:sldId id="283" r:id="rId38"/>
    <p:sldId id="285" r:id="rId39"/>
    <p:sldId id="286" r:id="rId40"/>
    <p:sldId id="287" r:id="rId41"/>
    <p:sldId id="288" r:id="rId42"/>
    <p:sldId id="289" r:id="rId43"/>
    <p:sldId id="304" r:id="rId44"/>
    <p:sldId id="303" r:id="rId45"/>
    <p:sldId id="334" r:id="rId46"/>
    <p:sldId id="312" r:id="rId47"/>
    <p:sldId id="309" r:id="rId48"/>
    <p:sldId id="25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18" autoAdjust="0"/>
    <p:restoredTop sz="90853" autoAdjust="0"/>
  </p:normalViewPr>
  <p:slideViewPr>
    <p:cSldViewPr snapToGrid="0" snapToObjects="1">
      <p:cViewPr varScale="1">
        <p:scale>
          <a:sx n="74" d="100"/>
          <a:sy n="74" d="100"/>
        </p:scale>
        <p:origin x="-104" y="-1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2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goo.gl/XYwuoy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3575"/>
            <a:ext cx="7772400" cy="1470025"/>
          </a:xfrm>
        </p:spPr>
        <p:txBody>
          <a:bodyPr>
            <a:noAutofit/>
          </a:bodyPr>
          <a:lstStyle/>
          <a:p>
            <a:r>
              <a:rPr lang="en-US" sz="4700" b="1" dirty="0" smtClean="0">
                <a:solidFill>
                  <a:schemeClr val="accent2">
                    <a:lumMod val="75000"/>
                  </a:schemeClr>
                </a:solidFill>
              </a:rPr>
              <a:t>Building A </a:t>
            </a:r>
            <a:r>
              <a:rPr lang="en-US" sz="4700" b="1" dirty="0" err="1" smtClean="0">
                <a:solidFill>
                  <a:schemeClr val="accent2">
                    <a:lumMod val="75000"/>
                  </a:schemeClr>
                </a:solidFill>
              </a:rPr>
              <a:t>Quadcopter</a:t>
            </a:r>
            <a:r>
              <a:rPr lang="en-US" sz="4700" b="1" dirty="0" smtClean="0">
                <a:solidFill>
                  <a:schemeClr val="accent2">
                    <a:lumMod val="75000"/>
                  </a:schemeClr>
                </a:solidFill>
              </a:rPr>
              <a:t> in 10 Weeks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 achieve great things, two things are needed: a plan and not quite enough time</a:t>
            </a:r>
            <a:r>
              <a:rPr lang="en-US" dirty="0" smtClean="0"/>
              <a:t>.</a:t>
            </a:r>
          </a:p>
          <a:p>
            <a:pPr algn="r"/>
            <a:r>
              <a:rPr lang="en-US" dirty="0" smtClean="0"/>
              <a:t>--Leonard Bernstein</a:t>
            </a:r>
          </a:p>
          <a:p>
            <a:endParaRPr lang="en-US" dirty="0"/>
          </a:p>
          <a:p>
            <a:r>
              <a:rPr lang="en-US" sz="2600" dirty="0" smtClean="0"/>
              <a:t>Homepage: </a:t>
            </a:r>
            <a:r>
              <a:rPr lang="en-US" sz="2600" dirty="0" smtClean="0">
                <a:hlinkClick r:id="rId3"/>
              </a:rPr>
              <a:t>http://goo.gl/XYwuoy</a:t>
            </a:r>
            <a:endParaRPr lang="en-US" sz="2600" dirty="0" smtClean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004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3: 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Learn how to use the microcontrollers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The microcontroller breakout boards</a:t>
            </a:r>
          </a:p>
          <a:p>
            <a:pPr lvl="1"/>
            <a:r>
              <a:rPr lang="en-US" dirty="0" smtClean="0"/>
              <a:t>The radios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Measure bandwidth, error rate, and range</a:t>
            </a:r>
          </a:p>
        </p:txBody>
      </p:sp>
    </p:spTree>
    <p:extLst>
      <p:ext uri="{BB962C8B-B14F-4D97-AF65-F5344CB8AC3E}">
        <p14:creationId xmlns:p14="http://schemas.microsoft.com/office/powerpoint/2010/main" val="45642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4: Start Designing the Quad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Create the schematic</a:t>
            </a:r>
          </a:p>
          <a:p>
            <a:pPr lvl="1"/>
            <a:r>
              <a:rPr lang="en-US" dirty="0" smtClean="0"/>
              <a:t>Start with the breakout board schematic.</a:t>
            </a:r>
          </a:p>
          <a:p>
            <a:pPr lvl="1"/>
            <a:r>
              <a:rPr lang="en-US" dirty="0" smtClean="0"/>
              <a:t>Connect the IMU</a:t>
            </a:r>
          </a:p>
          <a:p>
            <a:pPr lvl="1"/>
            <a:r>
              <a:rPr lang="en-US" dirty="0" smtClean="0"/>
              <a:t>Connect the motor controller</a:t>
            </a:r>
          </a:p>
          <a:p>
            <a:pPr lvl="1"/>
            <a:r>
              <a:rPr lang="en-US" dirty="0" smtClean="0"/>
              <a:t>Assemble the power supply circuit</a:t>
            </a:r>
          </a:p>
          <a:p>
            <a:r>
              <a:rPr lang="en-US" dirty="0" smtClean="0"/>
              <a:t>Followed by design review</a:t>
            </a:r>
          </a:p>
        </p:txBody>
      </p:sp>
    </p:spTree>
    <p:extLst>
      <p:ext uri="{BB962C8B-B14F-4D97-AF65-F5344CB8AC3E}">
        <p14:creationId xmlns:p14="http://schemas.microsoft.com/office/powerpoint/2010/main" val="429272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 5: Other </a:t>
            </a:r>
            <a:r>
              <a:rPr lang="en-US" dirty="0" err="1" smtClean="0"/>
              <a:t>Quadcopter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Use the remote control to measure gimbal position</a:t>
            </a:r>
          </a:p>
          <a:p>
            <a:r>
              <a:rPr lang="en-US" dirty="0" smtClean="0"/>
              <a:t>Transmit it to the other red board and control a motor accordingly</a:t>
            </a:r>
          </a:p>
          <a:p>
            <a:r>
              <a:rPr lang="en-US" dirty="0" smtClean="0"/>
              <a:t>Read values from an IMU.</a:t>
            </a:r>
          </a:p>
          <a:p>
            <a:r>
              <a:rPr lang="en-US" dirty="0" smtClean="0"/>
              <a:t>Hard:  Write some flight control “utilities”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602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6: Flight Control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Implement PID control</a:t>
            </a:r>
          </a:p>
          <a:p>
            <a:r>
              <a:rPr lang="en-US" dirty="0" smtClean="0"/>
              <a:t>Build a remote-controlled, PID stabilized test stand.</a:t>
            </a:r>
          </a:p>
        </p:txBody>
      </p:sp>
    </p:spTree>
    <p:extLst>
      <p:ext uri="{BB962C8B-B14F-4D97-AF65-F5344CB8AC3E}">
        <p14:creationId xmlns:p14="http://schemas.microsoft.com/office/powerpoint/2010/main" val="141268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7: Layout the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Define the board outline.</a:t>
            </a:r>
          </a:p>
          <a:p>
            <a:r>
              <a:rPr lang="en-US" dirty="0" smtClean="0"/>
              <a:t>Place your parts.</a:t>
            </a:r>
          </a:p>
          <a:p>
            <a:r>
              <a:rPr lang="en-US" dirty="0" smtClean="0"/>
              <a:t>Route the design.</a:t>
            </a:r>
          </a:p>
          <a:p>
            <a:r>
              <a:rPr lang="en-US" dirty="0" smtClean="0"/>
              <a:t>Followed by design review.</a:t>
            </a:r>
          </a:p>
          <a:p>
            <a:r>
              <a:rPr lang="en-US" dirty="0" smtClean="0"/>
              <a:t>Design review</a:t>
            </a:r>
          </a:p>
        </p:txBody>
      </p:sp>
    </p:spTree>
    <p:extLst>
      <p:ext uri="{BB962C8B-B14F-4D97-AF65-F5344CB8AC3E}">
        <p14:creationId xmlns:p14="http://schemas.microsoft.com/office/powerpoint/2010/main" val="222454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8: Tape Out!!!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Your designs must be ready for manufacturing by the beginning of class on May 11th.</a:t>
            </a:r>
          </a:p>
          <a:p>
            <a:r>
              <a:rPr lang="en-US" dirty="0" smtClean="0"/>
              <a:t>Early tape out is possible on May 4</a:t>
            </a:r>
            <a:r>
              <a:rPr lang="en-US" baseline="30000" dirty="0" smtClean="0"/>
              <a:t>th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will take about a week to manufacture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3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9: Assembly and </a:t>
            </a:r>
            <a:r>
              <a:rPr lang="en-US" dirty="0" err="1" smtClean="0"/>
              <a:t>Bringup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Hardware Lab</a:t>
            </a:r>
          </a:p>
          <a:p>
            <a:r>
              <a:rPr lang="en-US" dirty="0" smtClean="0"/>
              <a:t>Solder everything to the board</a:t>
            </a:r>
          </a:p>
          <a:p>
            <a:pPr lvl="1"/>
            <a:r>
              <a:rPr lang="en-US" dirty="0" smtClean="0"/>
              <a:t>This is non-trivial. The Microcontroller and IMU are challenging packages.</a:t>
            </a:r>
          </a:p>
          <a:p>
            <a:r>
              <a:rPr lang="en-US" dirty="0" smtClean="0"/>
              <a:t>Install the </a:t>
            </a:r>
            <a:r>
              <a:rPr lang="en-US" dirty="0" err="1" smtClean="0"/>
              <a:t>bootloader</a:t>
            </a:r>
            <a:endParaRPr lang="en-US" dirty="0" smtClean="0"/>
          </a:p>
          <a:p>
            <a:r>
              <a:rPr lang="en-US" dirty="0" smtClean="0"/>
              <a:t>Test all the quad subsystems</a:t>
            </a:r>
          </a:p>
          <a:p>
            <a:pPr lvl="1"/>
            <a:r>
              <a:rPr lang="en-US" dirty="0" smtClean="0"/>
              <a:t>IMU</a:t>
            </a:r>
          </a:p>
          <a:p>
            <a:pPr lvl="1"/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Radio</a:t>
            </a:r>
          </a:p>
          <a:p>
            <a:r>
              <a:rPr lang="en-US" dirty="0" smtClean="0"/>
              <a:t>Debug, Debug, Debug.</a:t>
            </a:r>
          </a:p>
        </p:txBody>
      </p:sp>
    </p:spTree>
    <p:extLst>
      <p:ext uri="{BB962C8B-B14F-4D97-AF65-F5344CB8AC3E}">
        <p14:creationId xmlns:p14="http://schemas.microsoft.com/office/powerpoint/2010/main" val="199706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10: Make it Fly!!!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and Hardware Lab</a:t>
            </a:r>
          </a:p>
          <a:p>
            <a:r>
              <a:rPr lang="en-US" dirty="0" smtClean="0"/>
              <a:t>Test, adjust, tweak, debug, etc. until its flight is stable.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2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distribute lab materials via </a:t>
            </a:r>
            <a:r>
              <a:rPr lang="en-US" dirty="0" err="1" smtClean="0"/>
              <a:t>github</a:t>
            </a:r>
            <a:r>
              <a:rPr lang="en-US" dirty="0" smtClean="0"/>
              <a:t> classroom.</a:t>
            </a:r>
          </a:p>
          <a:p>
            <a:r>
              <a:rPr lang="en-US" dirty="0" smtClean="0"/>
              <a:t>You’ll need a </a:t>
            </a:r>
            <a:r>
              <a:rPr lang="en-US" dirty="0" err="1" smtClean="0"/>
              <a:t>github</a:t>
            </a:r>
            <a:r>
              <a:rPr lang="en-US" dirty="0" smtClean="0"/>
              <a:t> account.</a:t>
            </a:r>
          </a:p>
          <a:p>
            <a:r>
              <a:rPr lang="en-US" dirty="0" smtClean="0"/>
              <a:t>You’ll need to know how to use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44016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006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Build several small </a:t>
            </a:r>
            <a:r>
              <a:rPr lang="en-US" dirty="0" err="1" smtClean="0"/>
              <a:t>quadcopter</a:t>
            </a:r>
            <a:endParaRPr lang="en-US" dirty="0"/>
          </a:p>
          <a:p>
            <a:pPr lvl="1"/>
            <a:r>
              <a:rPr lang="en-US" dirty="0" smtClean="0"/>
              <a:t>In 10 weeks</a:t>
            </a:r>
          </a:p>
          <a:p>
            <a:pPr lvl="1"/>
            <a:r>
              <a:rPr lang="en-US" dirty="0" smtClean="0"/>
              <a:t>Mostly “from scratch”</a:t>
            </a:r>
          </a:p>
          <a:p>
            <a:r>
              <a:rPr lang="en-US" dirty="0" smtClean="0"/>
              <a:t>Learn</a:t>
            </a:r>
          </a:p>
          <a:p>
            <a:pPr lvl="1"/>
            <a:r>
              <a:rPr lang="en-US" dirty="0" smtClean="0"/>
              <a:t>Basic PCB design</a:t>
            </a:r>
          </a:p>
          <a:p>
            <a:pPr lvl="1"/>
            <a:r>
              <a:rPr lang="en-US" dirty="0" smtClean="0"/>
              <a:t>How to integrate diverse hardware/software components</a:t>
            </a:r>
          </a:p>
          <a:p>
            <a:pPr lvl="1"/>
            <a:r>
              <a:rPr lang="en-US" dirty="0" smtClean="0"/>
              <a:t>About </a:t>
            </a:r>
            <a:r>
              <a:rPr lang="en-US" dirty="0" err="1" smtClean="0"/>
              <a:t>quadcopter</a:t>
            </a:r>
            <a:r>
              <a:rPr lang="en-US" dirty="0" smtClean="0"/>
              <a:t>-related technologies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986" y="1685678"/>
            <a:ext cx="4408014" cy="358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6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Grades and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final or exams.</a:t>
            </a:r>
          </a:p>
          <a:p>
            <a:r>
              <a:rPr lang="en-US" dirty="0" smtClean="0"/>
              <a:t>10 Labs</a:t>
            </a:r>
          </a:p>
          <a:p>
            <a:r>
              <a:rPr lang="en-US" dirty="0" smtClean="0"/>
              <a:t>Grading breakdown</a:t>
            </a:r>
          </a:p>
          <a:p>
            <a:pPr lvl="1"/>
            <a:r>
              <a:rPr lang="en-US" dirty="0" smtClean="0"/>
              <a:t>50% class participation</a:t>
            </a:r>
          </a:p>
          <a:p>
            <a:pPr lvl="1"/>
            <a:r>
              <a:rPr lang="en-US" dirty="0" smtClean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8534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an Intensive, Hands-on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 so much lecturing</a:t>
            </a:r>
          </a:p>
          <a:p>
            <a:r>
              <a:rPr lang="en-US" dirty="0" smtClean="0"/>
              <a:t>Lots of doing.</a:t>
            </a:r>
          </a:p>
          <a:p>
            <a:r>
              <a:rPr lang="en-US" dirty="0" smtClean="0"/>
              <a:t>Your Task</a:t>
            </a:r>
          </a:p>
          <a:p>
            <a:pPr lvl="1"/>
            <a:r>
              <a:rPr lang="en-US" dirty="0" smtClean="0"/>
              <a:t>Work Hard</a:t>
            </a:r>
          </a:p>
          <a:p>
            <a:pPr lvl="1"/>
            <a:r>
              <a:rPr lang="en-US" dirty="0" smtClean="0"/>
              <a:t>Figure stuff out</a:t>
            </a:r>
          </a:p>
          <a:p>
            <a:pPr lvl="1"/>
            <a:r>
              <a:rPr lang="en-US" dirty="0" smtClean="0"/>
              <a:t>Take the initiative</a:t>
            </a:r>
          </a:p>
          <a:p>
            <a:r>
              <a:rPr lang="en-US" dirty="0" smtClean="0"/>
              <a:t>My and </a:t>
            </a:r>
            <a:r>
              <a:rPr lang="en-US" dirty="0" err="1" smtClean="0"/>
              <a:t>Antonella’s</a:t>
            </a:r>
            <a:r>
              <a:rPr lang="en-US" dirty="0" smtClean="0"/>
              <a:t> Task</a:t>
            </a:r>
          </a:p>
          <a:p>
            <a:pPr lvl="1"/>
            <a:r>
              <a:rPr lang="en-US" dirty="0" smtClean="0"/>
              <a:t>Provide high-level guidance</a:t>
            </a:r>
          </a:p>
          <a:p>
            <a:pPr lvl="1"/>
            <a:r>
              <a:rPr lang="en-US" dirty="0" smtClean="0"/>
              <a:t>A few lectures </a:t>
            </a:r>
          </a:p>
          <a:p>
            <a:pPr lvl="1"/>
            <a:r>
              <a:rPr lang="en-US" dirty="0" smtClean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1416384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meet and work in this room (</a:t>
            </a:r>
            <a:r>
              <a:rPr lang="en-US" dirty="0" err="1" smtClean="0"/>
              <a:t>EnVision</a:t>
            </a:r>
            <a:r>
              <a:rPr lang="en-US" dirty="0" smtClean="0"/>
              <a:t> -- SME)</a:t>
            </a:r>
          </a:p>
          <a:p>
            <a:r>
              <a:rPr lang="en-US" dirty="0" smtClean="0"/>
              <a:t>Class:  11-12:30</a:t>
            </a:r>
          </a:p>
          <a:p>
            <a:r>
              <a:rPr lang="en-US" dirty="0" smtClean="0"/>
              <a:t>Lab hours</a:t>
            </a:r>
          </a:p>
          <a:p>
            <a:pPr lvl="1"/>
            <a:r>
              <a:rPr lang="en-US" dirty="0" smtClean="0"/>
              <a:t>12:30on Tuesday and Thursday</a:t>
            </a:r>
          </a:p>
          <a:p>
            <a:pPr lvl="1"/>
            <a:r>
              <a:rPr lang="en-US" dirty="0" smtClean="0"/>
              <a:t>Other times TBD</a:t>
            </a:r>
          </a:p>
        </p:txBody>
      </p:sp>
    </p:spTree>
    <p:extLst>
      <p:ext uri="{BB962C8B-B14F-4D97-AF65-F5344CB8AC3E}">
        <p14:creationId xmlns:p14="http://schemas.microsoft.com/office/powerpoint/2010/main" val="35341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3: </a:t>
            </a:r>
            <a:r>
              <a:rPr lang="en-US" dirty="0" err="1" smtClean="0"/>
              <a:t>Arduino</a:t>
            </a:r>
            <a:r>
              <a:rPr lang="en-US" dirty="0" smtClean="0"/>
              <a:t> and Wireless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“Red Board”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91811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Nice breakout board for our microcontroller</a:t>
            </a:r>
            <a:endParaRPr lang="en-US" dirty="0"/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Working radio design</a:t>
            </a:r>
          </a:p>
          <a:p>
            <a:pPr lvl="1"/>
            <a:r>
              <a:rPr lang="en-US" dirty="0" smtClean="0"/>
              <a:t>Well-documented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compatible</a:t>
            </a:r>
          </a:p>
          <a:p>
            <a:pPr lvl="1"/>
            <a:r>
              <a:rPr lang="en-US" dirty="0" smtClean="0"/>
              <a:t>Programmable with FTDI USB-to-serial converter</a:t>
            </a:r>
          </a:p>
          <a:p>
            <a:r>
              <a:rPr lang="en-US" dirty="0" smtClean="0"/>
              <a:t>Key component of the controller</a:t>
            </a:r>
          </a:p>
          <a:p>
            <a:r>
              <a:rPr lang="en-US" dirty="0" smtClean="0"/>
              <a:t>Reference design for the </a:t>
            </a:r>
            <a:r>
              <a:rPr lang="en-US" dirty="0" err="1" smtClean="0"/>
              <a:t>quadcopter’s</a:t>
            </a:r>
            <a:r>
              <a:rPr lang="en-US" dirty="0" smtClean="0"/>
              <a:t> flight computer and radio.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06" t="7788" r="4357" b="7605"/>
          <a:stretch/>
        </p:blipFill>
        <p:spPr>
          <a:xfrm>
            <a:off x="5556622" y="1160045"/>
            <a:ext cx="3419458" cy="3260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749" b="14473"/>
          <a:stretch/>
        </p:blipFill>
        <p:spPr>
          <a:xfrm>
            <a:off x="5650841" y="4615756"/>
            <a:ext cx="3035959" cy="20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27743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User-friendly IDE for </a:t>
            </a:r>
            <a:r>
              <a:rPr lang="en-US" dirty="0" err="1" smtClean="0"/>
              <a:t>Arduino</a:t>
            </a:r>
            <a:r>
              <a:rPr lang="en-US" dirty="0" smtClean="0"/>
              <a:t> programming</a:t>
            </a:r>
            <a:endParaRPr lang="en-US" dirty="0"/>
          </a:p>
          <a:p>
            <a:pPr lvl="1"/>
            <a:r>
              <a:rPr lang="en-US" dirty="0" smtClean="0"/>
              <a:t>Programming the </a:t>
            </a:r>
            <a:r>
              <a:rPr lang="en-US" dirty="0" err="1" smtClean="0"/>
              <a:t>microntroller</a:t>
            </a:r>
            <a:r>
              <a:rPr lang="en-US" dirty="0" smtClean="0"/>
              <a:t> is easy</a:t>
            </a:r>
          </a:p>
          <a:p>
            <a:pPr lvl="1"/>
            <a:r>
              <a:rPr lang="en-US" dirty="0" smtClean="0"/>
              <a:t>Installation is easy</a:t>
            </a:r>
          </a:p>
          <a:p>
            <a:r>
              <a:rPr lang="en-US" dirty="0" smtClean="0"/>
              <a:t>Alternatives</a:t>
            </a:r>
          </a:p>
          <a:p>
            <a:pPr lvl="1"/>
            <a:r>
              <a:rPr lang="en-US" dirty="0" smtClean="0"/>
              <a:t>Eclipse for </a:t>
            </a:r>
            <a:r>
              <a:rPr lang="en-US" dirty="0" err="1" smtClean="0"/>
              <a:t>Arduino</a:t>
            </a:r>
            <a:endParaRPr lang="en-US" dirty="0" smtClean="0"/>
          </a:p>
          <a:p>
            <a:pPr lvl="1"/>
            <a:r>
              <a:rPr lang="en-US" dirty="0" smtClean="0"/>
              <a:t>Official AVR tools from Atmel</a:t>
            </a:r>
          </a:p>
          <a:p>
            <a:pPr lvl="1"/>
            <a:r>
              <a:rPr lang="en-US" dirty="0" smtClean="0"/>
              <a:t>You can use them, but they aren’t supported by us.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70" y="1417638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wireless working</a:t>
            </a:r>
          </a:p>
          <a:p>
            <a:pPr lvl="1"/>
            <a:r>
              <a:rPr lang="en-US" dirty="0" smtClean="0"/>
              <a:t>Download, compile, and install a simple chat program that runs between two red boards.</a:t>
            </a:r>
          </a:p>
          <a:p>
            <a:r>
              <a:rPr lang="en-US" dirty="0" smtClean="0"/>
              <a:t>Push its limits</a:t>
            </a:r>
          </a:p>
          <a:p>
            <a:pPr lvl="1"/>
            <a:r>
              <a:rPr lang="en-US" dirty="0" smtClean="0"/>
              <a:t>Do some simple experiments to </a:t>
            </a:r>
          </a:p>
          <a:p>
            <a:pPr lvl="1"/>
            <a:r>
              <a:rPr lang="en-US" dirty="0" smtClean="0"/>
              <a:t>Measure range, bandwidth, and the error rate</a:t>
            </a:r>
          </a:p>
        </p:txBody>
      </p:sp>
    </p:spTree>
    <p:extLst>
      <p:ext uri="{BB962C8B-B14F-4D97-AF65-F5344CB8AC3E}">
        <p14:creationId xmlns:p14="http://schemas.microsoft.com/office/powerpoint/2010/main" val="199494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Quadcopters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84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" y="1849271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309" y="2521417"/>
            <a:ext cx="355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72" y="4092336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609158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806" y="1638671"/>
            <a:ext cx="3990193" cy="22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05569"/>
            <a:ext cx="2635804" cy="1872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347650" cy="240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650" y="3279432"/>
            <a:ext cx="4796350" cy="31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Multirotor</a:t>
            </a:r>
            <a:r>
              <a:rPr lang="en-US" dirty="0" smtClean="0"/>
              <a:t> Aircraft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en-US" dirty="0" smtClean="0"/>
              <a:t>Airframe</a:t>
            </a:r>
          </a:p>
          <a:p>
            <a:pPr lvl="1"/>
            <a:r>
              <a:rPr lang="en-US" dirty="0" smtClean="0"/>
              <a:t>Structural support</a:t>
            </a:r>
          </a:p>
          <a:p>
            <a:pPr lvl="1"/>
            <a:r>
              <a:rPr lang="en-US" dirty="0" smtClean="0"/>
              <a:t>Plastic, aluminum, wood, or PCB (fiberglass)</a:t>
            </a:r>
          </a:p>
          <a:p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Lift, movement, and control</a:t>
            </a:r>
          </a:p>
          <a:p>
            <a:pPr lvl="1"/>
            <a:r>
              <a:rPr lang="en-US" dirty="0" smtClean="0"/>
              <a:t>Brushed DC motors for small craft</a:t>
            </a:r>
          </a:p>
          <a:p>
            <a:pPr lvl="1"/>
            <a:r>
              <a:rPr lang="en-US" dirty="0" smtClean="0"/>
              <a:t>Brushless brushless DC motors for large craft.</a:t>
            </a:r>
          </a:p>
          <a:p>
            <a:r>
              <a:rPr lang="en-US" dirty="0" smtClean="0"/>
              <a:t>Inertial Measurement Unit (IMU) </a:t>
            </a:r>
          </a:p>
          <a:p>
            <a:pPr lvl="1"/>
            <a:r>
              <a:rPr lang="en-US" dirty="0" smtClean="0"/>
              <a:t>Sensing the aircraft’s orientation and movement</a:t>
            </a:r>
          </a:p>
          <a:p>
            <a:pPr lvl="1"/>
            <a:r>
              <a:rPr lang="en-US" dirty="0" smtClean="0"/>
              <a:t>Gyroscopes and accelerometers.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Computing resources (microcontroller/processor)</a:t>
            </a:r>
          </a:p>
          <a:p>
            <a:pPr lvl="1"/>
            <a:r>
              <a:rPr lang="en-US" dirty="0" smtClean="0"/>
              <a:t>To run the flight control software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anage communication</a:t>
            </a:r>
          </a:p>
          <a:p>
            <a:r>
              <a:rPr lang="en-US" dirty="0" smtClean="0"/>
              <a:t>Flight control software</a:t>
            </a:r>
          </a:p>
          <a:p>
            <a:pPr lvl="1"/>
            <a:r>
              <a:rPr lang="en-US" dirty="0" smtClean="0"/>
              <a:t>Provides stability using the IMU and motors</a:t>
            </a:r>
          </a:p>
          <a:p>
            <a:pPr lvl="1"/>
            <a:r>
              <a:rPr lang="en-US" dirty="0" smtClean="0"/>
              <a:t>Converts pilot commands to motor outputs</a:t>
            </a:r>
          </a:p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For receiving command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eturning telemetry.</a:t>
            </a:r>
          </a:p>
          <a:p>
            <a:r>
              <a:rPr lang="en-US" dirty="0" smtClean="0"/>
              <a:t>Power supply </a:t>
            </a:r>
          </a:p>
          <a:p>
            <a:pPr lvl="1"/>
            <a:r>
              <a:rPr lang="en-US" dirty="0" smtClean="0"/>
              <a:t>Lots of power for the motors</a:t>
            </a:r>
          </a:p>
          <a:p>
            <a:pPr lvl="1"/>
            <a:r>
              <a:rPr lang="en-US" dirty="0" smtClean="0"/>
              <a:t>Carefully regulated power for the IMU and micro controller.</a:t>
            </a:r>
          </a:p>
        </p:txBody>
      </p:sp>
    </p:spTree>
    <p:extLst>
      <p:ext uri="{BB962C8B-B14F-4D97-AF65-F5344CB8AC3E}">
        <p14:creationId xmlns:p14="http://schemas.microsoft.com/office/powerpoint/2010/main" val="94221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Main goal: Start testing/refining flight control software on your quad ASAP.</a:t>
            </a:r>
          </a:p>
          <a:p>
            <a:r>
              <a:rPr lang="en-US" dirty="0" smtClean="0"/>
              <a:t>Weeks 1-5:  Sprint to a PCB design, do preliminary software development</a:t>
            </a:r>
          </a:p>
          <a:p>
            <a:pPr lvl="1"/>
            <a:r>
              <a:rPr lang="en-US" dirty="0" smtClean="0"/>
              <a:t>Most important date: May 9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Board “tape out”</a:t>
            </a:r>
          </a:p>
          <a:p>
            <a:r>
              <a:rPr lang="en-US" dirty="0" smtClean="0"/>
              <a:t>Weeks 6-10: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https://</a:t>
            </a:r>
            <a:r>
              <a:rPr lang="en-US" dirty="0" err="1"/>
              <a:t>goo.gl</a:t>
            </a:r>
            <a:r>
              <a:rPr lang="en-US" dirty="0"/>
              <a:t>/</a:t>
            </a:r>
            <a:r>
              <a:rPr lang="en-US" dirty="0" err="1"/>
              <a:t>LgzvEu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6655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30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Z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Operation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5128" cy="51036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 even number of motors provides lift and control in 6 dimensions</a:t>
            </a:r>
          </a:p>
          <a:p>
            <a:pPr lvl="1"/>
            <a:r>
              <a:rPr lang="en-US" dirty="0" smtClean="0"/>
              <a:t>Spatial dimensions: x,</a:t>
            </a:r>
            <a:r>
              <a:rPr lang="en-US" dirty="0"/>
              <a:t> </a:t>
            </a:r>
            <a:r>
              <a:rPr lang="en-US" dirty="0" smtClean="0"/>
              <a:t>y, z</a:t>
            </a:r>
          </a:p>
          <a:p>
            <a:pPr lvl="1"/>
            <a:r>
              <a:rPr lang="en-US" dirty="0" smtClean="0"/>
              <a:t>Pitch:  rotation around left-right (y) axis</a:t>
            </a:r>
          </a:p>
          <a:p>
            <a:pPr lvl="1"/>
            <a:r>
              <a:rPr lang="en-US" dirty="0" smtClean="0"/>
              <a:t>Roll: rotation around the front-back (x) axis</a:t>
            </a:r>
          </a:p>
          <a:p>
            <a:pPr lvl="1"/>
            <a:r>
              <a:rPr lang="en-US" dirty="0" smtClean="0"/>
              <a:t>Yaw: rotation around the top-bottom (z) axis</a:t>
            </a:r>
          </a:p>
          <a:p>
            <a:r>
              <a:rPr lang="en-US" dirty="0" smtClean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38662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Pitch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Pitch forward</a:t>
            </a:r>
          </a:p>
          <a:p>
            <a:pPr lvl="1"/>
            <a:r>
              <a:rPr lang="en-US" dirty="0" smtClean="0"/>
              <a:t>More thrust to the rear</a:t>
            </a:r>
          </a:p>
          <a:p>
            <a:pPr lvl="1"/>
            <a:r>
              <a:rPr lang="en-US" dirty="0" smtClean="0"/>
              <a:t>Less to the front</a:t>
            </a:r>
          </a:p>
          <a:p>
            <a:r>
              <a:rPr lang="en-US" dirty="0" smtClean="0"/>
              <a:t>Pitch backward</a:t>
            </a:r>
          </a:p>
          <a:p>
            <a:pPr lvl="1"/>
            <a:r>
              <a:rPr lang="en-US" dirty="0" smtClean="0"/>
              <a:t>Less thrust to the rear</a:t>
            </a:r>
          </a:p>
          <a:p>
            <a:pPr lvl="1"/>
            <a:r>
              <a:rPr lang="en-US" dirty="0" smtClean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8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Roll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 smtClean="0"/>
              <a:t>Pitch Left</a:t>
            </a:r>
          </a:p>
          <a:p>
            <a:pPr lvl="1"/>
            <a:r>
              <a:rPr lang="en-US" dirty="0" smtClean="0"/>
              <a:t>More thrust to the right motor</a:t>
            </a:r>
          </a:p>
          <a:p>
            <a:pPr lvl="1"/>
            <a:r>
              <a:rPr lang="en-US" dirty="0" smtClean="0"/>
              <a:t>Less to the left</a:t>
            </a:r>
          </a:p>
          <a:p>
            <a:r>
              <a:rPr lang="en-US" dirty="0" smtClean="0"/>
              <a:t>Pitch Right</a:t>
            </a:r>
          </a:p>
          <a:p>
            <a:pPr lvl="1"/>
            <a:r>
              <a:rPr lang="en-US" dirty="0" smtClean="0"/>
              <a:t>More thrust to the left motor</a:t>
            </a:r>
          </a:p>
          <a:p>
            <a:pPr lvl="1"/>
            <a:r>
              <a:rPr lang="en-US" dirty="0" smtClean="0"/>
              <a:t>Less to the Right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Yaw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 smtClean="0"/>
              <a:t>Rotate CCW</a:t>
            </a:r>
          </a:p>
          <a:p>
            <a:pPr lvl="1"/>
            <a:r>
              <a:rPr lang="en-US" dirty="0" smtClean="0"/>
              <a:t>More thrust to the CCW motors</a:t>
            </a:r>
          </a:p>
          <a:p>
            <a:pPr lvl="1"/>
            <a:r>
              <a:rPr lang="en-US" dirty="0" smtClean="0"/>
              <a:t>Less to the CW</a:t>
            </a:r>
          </a:p>
          <a:p>
            <a:r>
              <a:rPr lang="en-US" dirty="0" smtClean="0"/>
              <a:t>Rotate CW</a:t>
            </a:r>
          </a:p>
          <a:p>
            <a:pPr lvl="1"/>
            <a:r>
              <a:rPr lang="en-US" dirty="0" smtClean="0"/>
              <a:t>More thrust CW motors</a:t>
            </a:r>
          </a:p>
          <a:p>
            <a:pPr lvl="1"/>
            <a:r>
              <a:rPr lang="en-US" dirty="0" smtClean="0"/>
              <a:t>Less to the CCW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Possible Configurations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4" y="4332445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502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“Plus”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7879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“X”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88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Octothorpe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24" y="4332445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994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24" y="1319829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3296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Hexa</a:t>
            </a:r>
            <a:r>
              <a:rPr lang="en-US" dirty="0" smtClean="0"/>
              <a:t> 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35971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Hexa</a:t>
            </a:r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07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Octa</a:t>
            </a:r>
            <a:r>
              <a:rPr lang="en-US" dirty="0" smtClean="0"/>
              <a:t> 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20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Octa</a:t>
            </a:r>
            <a:r>
              <a:rPr lang="en-US" dirty="0" smtClean="0"/>
              <a:t> x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324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14101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3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Multi-rotor aircraft are inherently unstable</a:t>
            </a:r>
          </a:p>
          <a:p>
            <a:pPr lvl="1"/>
            <a:r>
              <a:rPr lang="en-US" dirty="0" smtClean="0"/>
              <a:t>Mismatched motor power (voltage variation, manufacturing variation in motors or props)</a:t>
            </a:r>
          </a:p>
          <a:p>
            <a:pPr lvl="1"/>
            <a:r>
              <a:rPr lang="en-US" dirty="0" smtClean="0"/>
              <a:t>Variation in air currents and density.</a:t>
            </a:r>
          </a:p>
          <a:p>
            <a:pPr lvl="1"/>
            <a:r>
              <a:rPr lang="en-US" dirty="0" smtClean="0"/>
              <a:t>Once perturbed, there’s no force acting on the aircraft to return it to equilibrium.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8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Multi-rotor aircraft require a closed loop controller</a:t>
            </a:r>
          </a:p>
          <a:p>
            <a:pPr lvl="1"/>
            <a:r>
              <a:rPr lang="en-US" dirty="0" smtClean="0"/>
              <a:t>Sensors detect aircraft movement and orientation</a:t>
            </a:r>
          </a:p>
          <a:p>
            <a:pPr lvl="1"/>
            <a:r>
              <a:rPr lang="en-US" dirty="0" smtClean="0"/>
              <a:t>Controller adjusts the power to motors to maintain desired location and orientation</a:t>
            </a:r>
          </a:p>
          <a:p>
            <a:r>
              <a:rPr lang="en-US" dirty="0" smtClean="0"/>
              <a:t>Multi-rotor aircraft use a few sensors to maintain stability</a:t>
            </a:r>
          </a:p>
          <a:p>
            <a:pPr lvl="1"/>
            <a:r>
              <a:rPr lang="en-US" dirty="0" smtClean="0"/>
              <a:t>Accelerometers (absolute pitch and roll)</a:t>
            </a:r>
          </a:p>
          <a:p>
            <a:pPr lvl="1"/>
            <a:r>
              <a:rPr lang="en-US" dirty="0" smtClean="0"/>
              <a:t>Gyroscopes (changes in pitch, roll, and yaw)</a:t>
            </a:r>
          </a:p>
          <a:p>
            <a:r>
              <a:rPr lang="en-US" dirty="0" smtClean="0"/>
              <a:t>The flight computer implements the control algorithm</a:t>
            </a:r>
          </a:p>
          <a:p>
            <a:pPr lvl="1"/>
            <a:r>
              <a:rPr lang="en-US" dirty="0" smtClean="0"/>
              <a:t>Usually a </a:t>
            </a:r>
            <a:r>
              <a:rPr lang="en-US" i="1" dirty="0" smtClean="0"/>
              <a:t>proportional, integral, derivative (PID)</a:t>
            </a:r>
            <a:r>
              <a:rPr lang="en-US" dirty="0" smtClean="0"/>
              <a:t> controller implemented in software.</a:t>
            </a:r>
          </a:p>
          <a:p>
            <a:pPr lvl="1"/>
            <a:r>
              <a:rPr lang="en-US" dirty="0" smtClean="0"/>
              <a:t>We will talk more about this later.</a:t>
            </a:r>
          </a:p>
          <a:p>
            <a:r>
              <a:rPr lang="en-US" dirty="0" smtClean="0"/>
              <a:t>With PID controllers for pitch, yaw, and roll </a:t>
            </a:r>
            <a:r>
              <a:rPr lang="en-US" dirty="0" err="1" smtClean="0"/>
              <a:t>multirotor</a:t>
            </a:r>
            <a:r>
              <a:rPr lang="en-US" dirty="0" smtClean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2695045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Higher-order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multi-rotor aircraft can do more</a:t>
            </a:r>
          </a:p>
          <a:p>
            <a:pPr lvl="1"/>
            <a:r>
              <a:rPr lang="en-US" dirty="0" smtClean="0"/>
              <a:t>Maintain geographic position</a:t>
            </a:r>
          </a:p>
          <a:p>
            <a:pPr lvl="1"/>
            <a:r>
              <a:rPr lang="en-US" dirty="0" smtClean="0"/>
              <a:t>Maintain altitude</a:t>
            </a:r>
          </a:p>
          <a:p>
            <a:pPr lvl="1"/>
            <a:r>
              <a:rPr lang="en-US" dirty="0" smtClean="0"/>
              <a:t>Follow an prescribed/pre-programmed path</a:t>
            </a:r>
            <a:endParaRPr lang="en-US" dirty="0"/>
          </a:p>
          <a:p>
            <a:r>
              <a:rPr lang="en-US" dirty="0" smtClean="0"/>
              <a:t>More sensors required</a:t>
            </a:r>
          </a:p>
          <a:p>
            <a:pPr lvl="1"/>
            <a:r>
              <a:rPr lang="en-US" dirty="0" smtClean="0"/>
              <a:t>Magnetometers (absolute yaw or heading)</a:t>
            </a:r>
          </a:p>
          <a:p>
            <a:pPr lvl="1"/>
            <a:r>
              <a:rPr lang="en-US" dirty="0" smtClean="0"/>
              <a:t>GPS (absolute location and altitude)</a:t>
            </a:r>
          </a:p>
          <a:p>
            <a:pPr lvl="1"/>
            <a:r>
              <a:rPr lang="en-US" dirty="0" smtClean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4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ATmega128RFA1 microcontroller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compatible</a:t>
            </a:r>
          </a:p>
          <a:p>
            <a:pPr lvl="1"/>
            <a:r>
              <a:rPr lang="en-US" dirty="0" smtClean="0"/>
              <a:t>16Mhz clock</a:t>
            </a:r>
          </a:p>
          <a:p>
            <a:pPr lvl="1"/>
            <a:r>
              <a:rPr lang="en-US" dirty="0" smtClean="0"/>
              <a:t>128KB Flash	</a:t>
            </a:r>
          </a:p>
          <a:p>
            <a:pPr lvl="1"/>
            <a:r>
              <a:rPr lang="en-US" dirty="0" smtClean="0"/>
              <a:t>16KB SRAM</a:t>
            </a:r>
          </a:p>
          <a:p>
            <a:pPr lvl="1"/>
            <a:r>
              <a:rPr lang="en-US" dirty="0" smtClean="0"/>
              <a:t>4096B EEPROM</a:t>
            </a:r>
          </a:p>
          <a:p>
            <a:pPr lvl="1"/>
            <a:r>
              <a:rPr lang="en-US" dirty="0" smtClean="0"/>
              <a:t>2.4GHz radio (Compatible with </a:t>
            </a:r>
            <a:r>
              <a:rPr lang="en-US" dirty="0" err="1" smtClean="0"/>
              <a:t>Zigbee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5837505" y="2320088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2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Inertial Measurement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STMicro</a:t>
            </a:r>
            <a:r>
              <a:rPr lang="en-US" dirty="0" smtClean="0"/>
              <a:t> LSM9DS0 </a:t>
            </a:r>
          </a:p>
          <a:p>
            <a:r>
              <a:rPr lang="en-US" dirty="0" smtClean="0"/>
              <a:t>9-axis sensor</a:t>
            </a:r>
          </a:p>
          <a:p>
            <a:pPr lvl="1"/>
            <a:r>
              <a:rPr lang="en-US" dirty="0" smtClean="0"/>
              <a:t>3-axis accelerometer</a:t>
            </a:r>
          </a:p>
          <a:p>
            <a:pPr lvl="1"/>
            <a:r>
              <a:rPr lang="en-US" dirty="0" smtClean="0"/>
              <a:t>3-axis magnetometer</a:t>
            </a:r>
          </a:p>
          <a:p>
            <a:pPr lvl="1"/>
            <a:r>
              <a:rPr lang="en-US" dirty="0" smtClean="0"/>
              <a:t>3-axis gyroscope</a:t>
            </a:r>
            <a:endParaRPr lang="en-US" dirty="0"/>
          </a:p>
          <a:p>
            <a:r>
              <a:rPr lang="en-US" dirty="0" smtClean="0"/>
              <a:t>I2C interface (more on this later)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5715382" y="1911019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9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Overviews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Lithium Polymer Battery</a:t>
            </a:r>
          </a:p>
          <a:p>
            <a:pPr lvl="1"/>
            <a:r>
              <a:rPr lang="en-US" dirty="0" smtClean="0"/>
              <a:t>370 </a:t>
            </a:r>
            <a:r>
              <a:rPr lang="en-US" dirty="0" err="1" smtClean="0"/>
              <a:t>Mah</a:t>
            </a:r>
            <a:endParaRPr lang="en-US" dirty="0" smtClean="0"/>
          </a:p>
          <a:p>
            <a:pPr lvl="1"/>
            <a:r>
              <a:rPr lang="en-US" dirty="0" smtClean="0"/>
              <a:t>Max 9.25 Amps </a:t>
            </a:r>
            <a:endParaRPr lang="en-US" dirty="0"/>
          </a:p>
          <a:p>
            <a:pPr lvl="1"/>
            <a:r>
              <a:rPr lang="en-US" dirty="0" smtClean="0"/>
              <a:t>Nominal voltage = 3.7V</a:t>
            </a:r>
          </a:p>
          <a:p>
            <a:pPr lvl="1"/>
            <a:r>
              <a:rPr lang="en-US" dirty="0" smtClean="0"/>
              <a:t>Powers the motors directly</a:t>
            </a:r>
          </a:p>
          <a:p>
            <a:r>
              <a:rPr lang="en-US" dirty="0" smtClean="0"/>
              <a:t>3.0V low dropout (LDO) voltage regulator</a:t>
            </a:r>
          </a:p>
          <a:p>
            <a:pPr lvl="1"/>
            <a:r>
              <a:rPr lang="en-US" dirty="0" smtClean="0"/>
              <a:t>Powers the microcontroller and the IMU</a:t>
            </a:r>
          </a:p>
          <a:p>
            <a:pPr lvl="1"/>
            <a:r>
              <a:rPr lang="en-US" dirty="0" smtClean="0"/>
              <a:t>Why 2.7 or 3V instead of 3.3V?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25" y="1600200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 and Props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200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Suitable motors are hard to find in small quantities.</a:t>
            </a:r>
          </a:p>
          <a:p>
            <a:r>
              <a:rPr lang="en-US" dirty="0" smtClean="0"/>
              <a:t>Correct-fitting props are also a challenge</a:t>
            </a:r>
          </a:p>
          <a:p>
            <a:r>
              <a:rPr lang="en-US" dirty="0" smtClean="0"/>
              <a:t>We will use motors for the </a:t>
            </a:r>
            <a:r>
              <a:rPr lang="en-US" dirty="0" err="1" smtClean="0"/>
              <a:t>Hubsan</a:t>
            </a:r>
            <a:r>
              <a:rPr lang="en-US" dirty="0" smtClean="0"/>
              <a:t> X4</a:t>
            </a:r>
          </a:p>
          <a:p>
            <a:pPr lvl="1"/>
            <a:r>
              <a:rPr lang="en-US" dirty="0" smtClean="0"/>
              <a:t>Purchased as a “crash pack”</a:t>
            </a:r>
          </a:p>
          <a:p>
            <a:pPr lvl="1"/>
            <a:r>
              <a:rPr lang="en-US" dirty="0" smtClean="0"/>
              <a:t>Plenty of power</a:t>
            </a:r>
          </a:p>
          <a:p>
            <a:pPr lvl="1"/>
            <a:r>
              <a:rPr lang="en-US" dirty="0" smtClean="0"/>
              <a:t>DC brushed motors</a:t>
            </a:r>
          </a:p>
          <a:p>
            <a:pPr lvl="1"/>
            <a:r>
              <a:rPr lang="en-US" dirty="0" smtClean="0"/>
              <a:t>They draw ~2A each.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8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7162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Pulse-width modulation (PWM)-controlled MOSFET</a:t>
            </a:r>
          </a:p>
          <a:p>
            <a:pPr lvl="1"/>
            <a:r>
              <a:rPr lang="en-US" dirty="0" smtClean="0"/>
              <a:t>The microcontroller will drive the MOSFET</a:t>
            </a:r>
          </a:p>
          <a:p>
            <a:pPr lvl="1"/>
            <a:r>
              <a:rPr lang="en-US" dirty="0" smtClean="0"/>
              <a:t>The MOSFET will drive current to the motor.</a:t>
            </a:r>
          </a:p>
          <a:p>
            <a:r>
              <a:rPr lang="en-US" dirty="0" smtClean="0"/>
              <a:t>A diode handles the inductive load from motor when it’s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9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a custom (i.e., designed by you) communication protocol between the controller an the </a:t>
            </a:r>
            <a:r>
              <a:rPr lang="en-US" dirty="0" err="1" smtClean="0"/>
              <a:t>quadcopter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Why not one of the existing alternatives?</a:t>
            </a:r>
          </a:p>
          <a:p>
            <a:pPr lvl="1"/>
            <a:r>
              <a:rPr lang="en-US" dirty="0" smtClean="0"/>
              <a:t>Standard RC radio protocols are analog or closed source.</a:t>
            </a:r>
          </a:p>
          <a:p>
            <a:pPr lvl="1"/>
            <a:r>
              <a:rPr lang="en-US" dirty="0" err="1" smtClean="0"/>
              <a:t>Zigbee</a:t>
            </a:r>
            <a:r>
              <a:rPr lang="en-US" dirty="0"/>
              <a:t> </a:t>
            </a:r>
            <a:r>
              <a:rPr lang="en-US" dirty="0" smtClean="0"/>
              <a:t>is complex and closed source.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325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 Software (Option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06075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</a:t>
            </a:r>
            <a:r>
              <a:rPr lang="en-US" dirty="0" smtClean="0"/>
              <a:t>se the </a:t>
            </a:r>
            <a:r>
              <a:rPr lang="en-US" dirty="0" err="1" smtClean="0"/>
              <a:t>MultiWii</a:t>
            </a:r>
            <a:r>
              <a:rPr lang="en-US" dirty="0" smtClean="0"/>
              <a:t> flight controller software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-compatible</a:t>
            </a:r>
          </a:p>
          <a:p>
            <a:pPr lvl="1"/>
            <a:r>
              <a:rPr lang="en-US" dirty="0" smtClean="0"/>
              <a:t>Widely used</a:t>
            </a:r>
          </a:p>
          <a:p>
            <a:pPr lvl="1"/>
            <a:r>
              <a:rPr lang="en-US" dirty="0" smtClean="0"/>
              <a:t>A GUI</a:t>
            </a:r>
          </a:p>
          <a:p>
            <a:pPr lvl="1"/>
            <a:r>
              <a:rPr lang="en-US" dirty="0" smtClean="0"/>
              <a:t>(but not with out it’s </a:t>
            </a:r>
            <a:r>
              <a:rPr lang="en-US" dirty="0" err="1" smtClean="0"/>
              <a:t>idiosyncracies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You’ll implement the PID controller.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56" y="2161763"/>
            <a:ext cx="4394728" cy="25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 Software (Option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06075" cy="4525963"/>
          </a:xfrm>
        </p:spPr>
        <p:txBody>
          <a:bodyPr/>
          <a:lstStyle/>
          <a:p>
            <a:r>
              <a:rPr lang="en-US" dirty="0" smtClean="0"/>
              <a:t>Write it from scratch</a:t>
            </a:r>
          </a:p>
          <a:p>
            <a:pPr lvl="1"/>
            <a:r>
              <a:rPr lang="en-US" dirty="0" smtClean="0"/>
              <a:t>We will still use the GUI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272" y="2687698"/>
            <a:ext cx="4394728" cy="25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9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9481"/>
            <a:ext cx="8229600" cy="1143000"/>
          </a:xfrm>
        </p:spPr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954"/>
            <a:ext cx="8229600" cy="1757823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The controller sends commands to the </a:t>
            </a:r>
            <a:r>
              <a:rPr lang="en-US" sz="2800" dirty="0" err="1" smtClean="0"/>
              <a:t>quadcopter</a:t>
            </a:r>
            <a:r>
              <a:rPr lang="en-US" sz="2800" dirty="0" smtClean="0"/>
              <a:t> via the radio.</a:t>
            </a:r>
          </a:p>
          <a:p>
            <a:r>
              <a:rPr lang="en-US" sz="2800" dirty="0" smtClean="0"/>
              <a:t>We have a controller design ready for you</a:t>
            </a:r>
          </a:p>
          <a:p>
            <a:pPr lvl="1"/>
            <a:r>
              <a:rPr lang="en-US" sz="2400" dirty="0" smtClean="0"/>
              <a:t>It uses the same microcontroller we are using</a:t>
            </a:r>
          </a:p>
          <a:p>
            <a:pPr lvl="1"/>
            <a:r>
              <a:rPr lang="en-US" sz="2400" dirty="0" smtClean="0"/>
              <a:t>You’ll be able to customize it a bit.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777"/>
            <a:ext cx="9144000" cy="40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5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Build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57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Build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2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Lab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 lab schedule is very aggressive</a:t>
            </a:r>
          </a:p>
          <a:p>
            <a:r>
              <a:rPr lang="en-US" dirty="0" smtClean="0"/>
              <a:t>Preparatory labs (1-4): </a:t>
            </a:r>
            <a:r>
              <a:rPr lang="en-US" dirty="0" smtClean="0">
                <a:solidFill>
                  <a:srgbClr val="FF0000"/>
                </a:solidFill>
              </a:rPr>
              <a:t>2 weeks</a:t>
            </a:r>
          </a:p>
          <a:p>
            <a:pPr lvl="1"/>
            <a:r>
              <a:rPr lang="en-US" dirty="0" smtClean="0"/>
              <a:t>There’s a new lab each class, and they are due one week later.</a:t>
            </a:r>
          </a:p>
          <a:p>
            <a:pPr lvl="1"/>
            <a:r>
              <a:rPr lang="en-US" dirty="0" smtClean="0"/>
              <a:t>You will learn all the skills you need to build the </a:t>
            </a:r>
            <a:r>
              <a:rPr lang="en-US" dirty="0" err="1" smtClean="0"/>
              <a:t>quadcopter</a:t>
            </a:r>
            <a:endParaRPr lang="en-US" dirty="0" smtClean="0"/>
          </a:p>
          <a:p>
            <a:r>
              <a:rPr lang="en-US" dirty="0" smtClean="0"/>
              <a:t>Design and manufacturing labs (4,7,8): </a:t>
            </a:r>
            <a:r>
              <a:rPr lang="en-US" dirty="0" smtClean="0">
                <a:solidFill>
                  <a:srgbClr val="FF0000"/>
                </a:solidFill>
              </a:rPr>
              <a:t>3.5 weeks</a:t>
            </a:r>
          </a:p>
          <a:p>
            <a:pPr lvl="1"/>
            <a:r>
              <a:rPr lang="en-US" dirty="0" smtClean="0"/>
              <a:t>Design the schematic and board</a:t>
            </a:r>
          </a:p>
          <a:p>
            <a:pPr lvl="1"/>
            <a:r>
              <a:rPr lang="en-US" dirty="0" smtClean="0"/>
              <a:t>Manufacture them.</a:t>
            </a:r>
          </a:p>
          <a:p>
            <a:r>
              <a:rPr lang="en-US" dirty="0" smtClean="0"/>
              <a:t>Implement flight control software (5, 6):  </a:t>
            </a:r>
            <a:r>
              <a:rPr lang="en-US" dirty="0" smtClean="0">
                <a:solidFill>
                  <a:srgbClr val="FF0000"/>
                </a:solidFill>
              </a:rPr>
              <a:t>4 weeks</a:t>
            </a:r>
          </a:p>
          <a:p>
            <a:pPr lvl="1"/>
            <a:r>
              <a:rPr lang="en-US" dirty="0" err="1" smtClean="0"/>
              <a:t>Quadcopter</a:t>
            </a:r>
            <a:r>
              <a:rPr lang="en-US" dirty="0" smtClean="0"/>
              <a:t> and remote firmware development</a:t>
            </a:r>
          </a:p>
          <a:p>
            <a:pPr lvl="1"/>
            <a:r>
              <a:rPr lang="en-US" dirty="0" smtClean="0"/>
              <a:t>PID control for quad stability.</a:t>
            </a:r>
          </a:p>
          <a:p>
            <a:r>
              <a:rPr lang="en-US" dirty="0" smtClean="0"/>
              <a:t>Make it work labs (9-10): </a:t>
            </a:r>
            <a:r>
              <a:rPr lang="en-US" dirty="0" smtClean="0">
                <a:solidFill>
                  <a:srgbClr val="FF0000"/>
                </a:solidFill>
              </a:rPr>
              <a:t>4.5 weeks </a:t>
            </a:r>
          </a:p>
          <a:p>
            <a:pPr lvl="1"/>
            <a:r>
              <a:rPr lang="en-US" dirty="0" smtClean="0"/>
              <a:t>Make it fly!</a:t>
            </a:r>
          </a:p>
          <a:p>
            <a:r>
              <a:rPr lang="en-US" dirty="0" smtClean="0"/>
              <a:t>Total: </a:t>
            </a:r>
            <a:r>
              <a:rPr lang="en-US" dirty="0" smtClean="0">
                <a:solidFill>
                  <a:srgbClr val="FF0000"/>
                </a:solidFill>
              </a:rPr>
              <a:t>14 weeks!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337880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Labs are divided into hardware and software labs</a:t>
            </a:r>
          </a:p>
          <a:p>
            <a:r>
              <a:rPr lang="en-US" dirty="0" smtClean="0"/>
              <a:t>Hardware labs require equipment</a:t>
            </a:r>
          </a:p>
          <a:p>
            <a:pPr lvl="1"/>
            <a:r>
              <a:rPr lang="en-US" dirty="0" smtClean="0"/>
              <a:t>We will provide it.</a:t>
            </a:r>
          </a:p>
          <a:p>
            <a:pPr lvl="1"/>
            <a:r>
              <a:rPr lang="en-US" dirty="0" smtClean="0"/>
              <a:t>You are responsible for it (see policy on course web site)</a:t>
            </a:r>
          </a:p>
          <a:p>
            <a:r>
              <a:rPr lang="en-US" dirty="0" smtClean="0"/>
              <a:t>Software labs require only software and data</a:t>
            </a:r>
          </a:p>
        </p:txBody>
      </p:sp>
    </p:spTree>
    <p:extLst>
      <p:ext uri="{BB962C8B-B14F-4D97-AF65-F5344CB8AC3E}">
        <p14:creationId xmlns:p14="http://schemas.microsoft.com/office/powerpoint/2010/main" val="264191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You will work both in groups and on your own</a:t>
            </a:r>
          </a:p>
          <a:p>
            <a:r>
              <a:rPr lang="en-US" dirty="0" smtClean="0"/>
              <a:t>Lab 1 and 2 will be on your own.</a:t>
            </a:r>
          </a:p>
          <a:p>
            <a:r>
              <a:rPr lang="en-US" dirty="0" smtClean="0"/>
              <a:t>Labs 3 will completed in pairs of my choosing.</a:t>
            </a:r>
          </a:p>
          <a:p>
            <a:r>
              <a:rPr lang="en-US" dirty="0" smtClean="0"/>
              <a:t>The rest are completed in pairs of your choosing.</a:t>
            </a:r>
          </a:p>
          <a:p>
            <a:r>
              <a:rPr lang="en-US" dirty="0" smtClean="0"/>
              <a:t>In all cases, you can help each other out</a:t>
            </a:r>
          </a:p>
          <a:p>
            <a:pPr lvl="1"/>
            <a:r>
              <a:rPr lang="en-US" dirty="0" smtClean="0"/>
              <a:t>No direct copying of source code, designs, etc.</a:t>
            </a:r>
          </a:p>
          <a:p>
            <a:pPr lvl="1"/>
            <a:r>
              <a:rPr lang="en-US" dirty="0" smtClean="0"/>
              <a:t>Asking questions, etc. is great.</a:t>
            </a:r>
          </a:p>
          <a:p>
            <a:pPr lvl="1"/>
            <a:r>
              <a:rPr lang="en-US" dirty="0" smtClean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75902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/>
              <a:t>1</a:t>
            </a:r>
            <a:r>
              <a:rPr lang="en-US" dirty="0" smtClean="0"/>
              <a:t>: Learn to Use Eagle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Software Lab</a:t>
            </a:r>
          </a:p>
          <a:p>
            <a:r>
              <a:rPr lang="en-US" dirty="0" smtClean="0"/>
              <a:t>Build design a simple schematic.</a:t>
            </a:r>
          </a:p>
          <a:p>
            <a:r>
              <a:rPr lang="en-US" dirty="0" smtClean="0"/>
              <a:t>Turn it into a board design.</a:t>
            </a:r>
          </a:p>
          <a:p>
            <a:r>
              <a:rPr lang="en-US" dirty="0" smtClean="0"/>
              <a:t>Generate manufacturing data.</a:t>
            </a:r>
          </a:p>
          <a:p>
            <a:r>
              <a:rPr lang="en-US" dirty="0" smtClean="0"/>
              <a:t>Performance manufacturing checks.</a:t>
            </a:r>
          </a:p>
          <a:p>
            <a:r>
              <a:rPr lang="en-US" dirty="0" smtClean="0"/>
              <a:t>Design some new parts for the Eagle library.</a:t>
            </a:r>
          </a:p>
          <a:p>
            <a:r>
              <a:rPr lang="en-US" dirty="0" smtClean="0"/>
              <a:t>Learn to decorate your boards.</a:t>
            </a:r>
          </a:p>
          <a:p>
            <a:r>
              <a:rPr lang="en-US" dirty="0" smtClean="0"/>
              <a:t>This is due Thursday (in </a:t>
            </a:r>
            <a:r>
              <a:rPr lang="en-US" dirty="0" smtClean="0">
                <a:solidFill>
                  <a:srgbClr val="FF0000"/>
                </a:solidFill>
              </a:rPr>
              <a:t>48 hours!!!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575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2: Practice Using Eagle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Build more parts in Eagle.</a:t>
            </a:r>
          </a:p>
          <a:p>
            <a:pPr lvl="1"/>
            <a:r>
              <a:rPr lang="en-US" dirty="0" smtClean="0"/>
              <a:t>The IMU</a:t>
            </a:r>
          </a:p>
          <a:p>
            <a:pPr lvl="1"/>
            <a:r>
              <a:rPr lang="en-US" dirty="0" smtClean="0"/>
              <a:t>Some discrete components</a:t>
            </a:r>
          </a:p>
          <a:p>
            <a:r>
              <a:rPr lang="en-US" dirty="0" smtClean="0"/>
              <a:t>Hard:  Build all the parts.</a:t>
            </a:r>
          </a:p>
        </p:txBody>
      </p:sp>
    </p:spTree>
    <p:extLst>
      <p:ext uri="{BB962C8B-B14F-4D97-AF65-F5344CB8AC3E}">
        <p14:creationId xmlns:p14="http://schemas.microsoft.com/office/powerpoint/2010/main" val="11740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9671</TotalTime>
  <Words>1808</Words>
  <Application>Microsoft Macintosh PowerPoint</Application>
  <PresentationFormat>On-screen Show (4:3)</PresentationFormat>
  <Paragraphs>324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Building A Quadcopter in 10 Weeks</vt:lpstr>
      <vt:lpstr>Course Goals</vt:lpstr>
      <vt:lpstr>Course Schedule Outline</vt:lpstr>
      <vt:lpstr>Lab Overviews</vt:lpstr>
      <vt:lpstr>The Lab Schedule</vt:lpstr>
      <vt:lpstr>Lab Structure</vt:lpstr>
      <vt:lpstr>Teams</vt:lpstr>
      <vt:lpstr>Lab 1: Learn to Use Eagle</vt:lpstr>
      <vt:lpstr>Lab 2: Practice Using Eagle</vt:lpstr>
      <vt:lpstr>Lab 3: Wireless Communication</vt:lpstr>
      <vt:lpstr>Lab 4: Start Designing the Quad</vt:lpstr>
      <vt:lpstr>Lab 5: Other Quadcopter Components</vt:lpstr>
      <vt:lpstr>Lab 6: Flight Control Software</vt:lpstr>
      <vt:lpstr>Lab 7: Layout the Board</vt:lpstr>
      <vt:lpstr>Lab 8: Tape Out!!!</vt:lpstr>
      <vt:lpstr>Lab 9: Assembly and Bringup</vt:lpstr>
      <vt:lpstr>Lab 10: Make it Fly!!!</vt:lpstr>
      <vt:lpstr>Logistics</vt:lpstr>
      <vt:lpstr>Lab Materials</vt:lpstr>
      <vt:lpstr>Grades and Stuff</vt:lpstr>
      <vt:lpstr>This is an Intensive, Hands-on Class</vt:lpstr>
      <vt:lpstr>Lab Space</vt:lpstr>
      <vt:lpstr>Lab 3: Arduino and Wireless</vt:lpstr>
      <vt:lpstr>The “Red Board”</vt:lpstr>
      <vt:lpstr>The Arduino IDE</vt:lpstr>
      <vt:lpstr>Tasks</vt:lpstr>
      <vt:lpstr>Quadcopters</vt:lpstr>
      <vt:lpstr>PowerPoint Presentation</vt:lpstr>
      <vt:lpstr>Multirotor Aircraft Components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Flight Computer</vt:lpstr>
      <vt:lpstr>Inertial Measurement Unit</vt:lpstr>
      <vt:lpstr>Power Supply</vt:lpstr>
      <vt:lpstr>Motors and Props</vt:lpstr>
      <vt:lpstr>Motor Driver</vt:lpstr>
      <vt:lpstr>Wireless Communication</vt:lpstr>
      <vt:lpstr>Flight Control Software (Option 1)</vt:lpstr>
      <vt:lpstr>Flight Control Software (Option 2)</vt:lpstr>
      <vt:lpstr>Controller</vt:lpstr>
      <vt:lpstr>What You Will Build</vt:lpstr>
      <vt:lpstr>What You Will Build</vt:lpstr>
    </vt:vector>
  </TitlesOfParts>
  <Company>University of California, San Diego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Steven Swanson</cp:lastModifiedBy>
  <cp:revision>67</cp:revision>
  <dcterms:created xsi:type="dcterms:W3CDTF">2015-03-28T00:55:00Z</dcterms:created>
  <dcterms:modified xsi:type="dcterms:W3CDTF">2017-03-26T06:33:18Z</dcterms:modified>
</cp:coreProperties>
</file>